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6" r:id="rId6"/>
    <p:sldId id="267" r:id="rId7"/>
    <p:sldId id="272" r:id="rId8"/>
    <p:sldId id="268" r:id="rId9"/>
    <p:sldId id="270" r:id="rId10"/>
    <p:sldId id="269" r:id="rId11"/>
    <p:sldId id="260" r:id="rId12"/>
    <p:sldId id="261" r:id="rId13"/>
    <p:sldId id="27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D61FB-11A6-465F-9503-07F162FA68F6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E29E7-76DE-46A1-9DA1-BC82B640FC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17178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FF49388-A41A-4D9E-89F4-47F361C665CF}" type="datetimeFigureOut">
              <a:rPr lang="en-US" smtClean="0"/>
              <a:pPr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1A7B631-2B2C-4760-A695-4BD7F5269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s.ni.com/" TargetMode="External"/><Relationship Id="rId2" Type="http://schemas.openxmlformats.org/officeDocument/2006/relationships/hyperlink" Target="http://forums.ni.com/t5/Multifunction-DAQ/DAQmxCfgSampClkTiming-question-about-sampsPerChanToAcquire/td-p/1574472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REM Sleep Monitor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Members: Pete </a:t>
            </a:r>
            <a:r>
              <a:rPr lang="en-US" sz="2400" dirty="0" err="1" smtClean="0"/>
              <a:t>Kronberg</a:t>
            </a:r>
            <a:r>
              <a:rPr lang="en-US" sz="2400" dirty="0" smtClean="0"/>
              <a:t>, Cole </a:t>
            </a:r>
            <a:r>
              <a:rPr lang="en-US" sz="2400" dirty="0" err="1" smtClean="0"/>
              <a:t>Teske</a:t>
            </a:r>
            <a:r>
              <a:rPr lang="en-US" sz="2400" dirty="0" smtClean="0"/>
              <a:t>, Garrett Nelson, </a:t>
            </a:r>
            <a:r>
              <a:rPr lang="en-US" sz="2400" dirty="0" err="1" smtClean="0"/>
              <a:t>Huy</a:t>
            </a:r>
            <a:r>
              <a:rPr lang="en-US" sz="2400" dirty="0" smtClean="0"/>
              <a:t> Ha</a:t>
            </a:r>
          </a:p>
          <a:p>
            <a:r>
              <a:rPr lang="en-US" sz="2400" dirty="0" smtClean="0"/>
              <a:t>Advisor: Dr. Ivan Lima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Faraday Cage</a:t>
            </a:r>
          </a:p>
          <a:p>
            <a:pPr lvl="1"/>
            <a:r>
              <a:rPr lang="en-US" dirty="0" smtClean="0"/>
              <a:t>60 Hz noise</a:t>
            </a:r>
          </a:p>
          <a:p>
            <a:r>
              <a:rPr lang="en-US" dirty="0" smtClean="0"/>
              <a:t>Electrode Placement</a:t>
            </a:r>
          </a:p>
          <a:p>
            <a:pPr lvl="1"/>
            <a:r>
              <a:rPr lang="en-US" dirty="0" smtClean="0"/>
              <a:t>Ear and forehead</a:t>
            </a:r>
          </a:p>
          <a:p>
            <a:r>
              <a:rPr lang="en-US" dirty="0" smtClean="0"/>
              <a:t>Signal Analysis</a:t>
            </a:r>
          </a:p>
          <a:p>
            <a:pPr lvl="1"/>
            <a:r>
              <a:rPr lang="en-US" dirty="0" smtClean="0"/>
              <a:t>RMS Value</a:t>
            </a:r>
          </a:p>
          <a:p>
            <a:pPr lvl="1"/>
            <a:r>
              <a:rPr lang="en-US" dirty="0" smtClean="0"/>
              <a:t>Threshold</a:t>
            </a:r>
          </a:p>
          <a:p>
            <a:pPr lvl="1"/>
            <a:r>
              <a:rPr lang="en-US" dirty="0" smtClean="0"/>
              <a:t>Frequency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hardware circuit designed, built, and working</a:t>
            </a:r>
          </a:p>
          <a:p>
            <a:r>
              <a:rPr lang="en-US" dirty="0" smtClean="0"/>
              <a:t>An improved circuit is still in design, being simulated and debugged</a:t>
            </a:r>
          </a:p>
          <a:p>
            <a:r>
              <a:rPr lang="en-US" dirty="0" smtClean="0"/>
              <a:t>Program compiled and ready to take in raw data</a:t>
            </a:r>
          </a:p>
          <a:p>
            <a:r>
              <a:rPr lang="en-US" dirty="0" smtClean="0"/>
              <a:t>Considering isolation amplifier designs to use in human trials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09600" y="1524000"/>
          <a:ext cx="7467600" cy="4760976"/>
        </p:xfrm>
        <a:graphic>
          <a:graphicData uri="http://schemas.openxmlformats.org/drawingml/2006/table">
            <a:tbl>
              <a:tblPr/>
              <a:tblGrid>
                <a:gridCol w="3962400"/>
                <a:gridCol w="1752600"/>
                <a:gridCol w="1752600"/>
              </a:tblGrid>
              <a:tr h="173736"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solidFill>
                            <a:schemeClr val="bg1"/>
                          </a:solidFill>
                        </a:rPr>
                        <a:t>Item</a:t>
                      </a:r>
                      <a:endParaRPr lang="en-US" sz="1600" b="1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solidFill>
                            <a:schemeClr val="bg1"/>
                          </a:solidFill>
                        </a:rPr>
                        <a:t>Retail</a:t>
                      </a:r>
                      <a:endParaRPr lang="en-US" sz="1600" b="1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solidFill>
                            <a:schemeClr val="bg1"/>
                          </a:solidFill>
                        </a:rPr>
                        <a:t>Acquired</a:t>
                      </a:r>
                      <a:endParaRPr lang="en-US" sz="1600" b="1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Sleep Scoring Manual</a:t>
                      </a: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$70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$70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MCP602 dual op-amp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(x4)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$1.42 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/ unit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$0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INA128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P Precision Instrumentation Amplifier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$11.75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$0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Arduino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Mega328 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Microprocessor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$35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$0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Various Resistors and Capacitors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Cheap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$0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Linear Rotary Potentiometer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~$1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Yet Acquired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ISO1222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Isolation Amplifier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$27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Yet Acquired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PCB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(Out of House)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$55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Yet Acquired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Electrodes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$50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Yet Acquired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Vibrator/Buzzer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TBD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Yet Acquired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Housing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bg1"/>
                      </a:solidFill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mpd="sng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TBD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mpd="sng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Not </a:t>
                      </a:r>
                      <a:r>
                        <a:rPr lang="en-US" sz="1600" smtClean="0">
                          <a:solidFill>
                            <a:schemeClr val="bg1"/>
                          </a:solidFill>
                        </a:rPr>
                        <a:t>Yet Acquired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bg1"/>
                      </a:solidFill>
                      <a:prstDash val="solid"/>
                    </a:lnR>
                    <a:lnT w="28575" cmpd="sng">
                      <a:solidFill>
                        <a:schemeClr val="bg1"/>
                      </a:solidFill>
                      <a:prstDash val="solid"/>
                    </a:lnT>
                    <a:lnB w="28575" cmpd="sng">
                      <a:solidFill>
                        <a:schemeClr val="bg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next design steps</a:t>
            </a:r>
          </a:p>
          <a:p>
            <a:pPr lvl="1"/>
            <a:r>
              <a:rPr lang="en-US" dirty="0" smtClean="0"/>
              <a:t>Finalize Filter/Amplifier Design</a:t>
            </a:r>
          </a:p>
          <a:p>
            <a:pPr lvl="1"/>
            <a:r>
              <a:rPr lang="en-US" dirty="0" smtClean="0"/>
              <a:t>Design Isolator Circuitry</a:t>
            </a:r>
          </a:p>
          <a:p>
            <a:pPr lvl="1"/>
            <a:r>
              <a:rPr lang="en-US" dirty="0" smtClean="0"/>
              <a:t>Design arousal mechanism</a:t>
            </a:r>
          </a:p>
          <a:p>
            <a:r>
              <a:rPr lang="en-US" dirty="0" smtClean="0"/>
              <a:t>Data Acquisition and Analysis</a:t>
            </a:r>
          </a:p>
          <a:p>
            <a:pPr lvl="1"/>
            <a:r>
              <a:rPr lang="en-US" dirty="0" smtClean="0"/>
              <a:t>Devise REM detection algorithm</a:t>
            </a:r>
          </a:p>
          <a:p>
            <a:pPr lvl="1"/>
            <a:r>
              <a:rPr lang="en-US" dirty="0" smtClean="0"/>
              <a:t>Begin human sleep trials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r>
              <a:rPr lang="en-US" dirty="0" smtClean="0"/>
              <a:t>Objective</a:t>
            </a:r>
          </a:p>
          <a:p>
            <a:pPr lvl="1"/>
            <a:r>
              <a:rPr lang="en-US" dirty="0" smtClean="0"/>
              <a:t>Design and build a single channel EEG monitoring device for REM sleep detection</a:t>
            </a:r>
          </a:p>
          <a:p>
            <a:r>
              <a:rPr lang="en-US" dirty="0" smtClean="0"/>
              <a:t>Purpose</a:t>
            </a:r>
          </a:p>
          <a:p>
            <a:pPr lvl="1"/>
            <a:r>
              <a:rPr lang="en-US" dirty="0" smtClean="0"/>
              <a:t>To be used for personal or large-scale sleep research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finished device shall…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be low-cost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effectively detect REM sleep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wake the user after REM sleep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be battery operated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be compact and non-invasive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meet AASM standards</a:t>
            </a:r>
            <a:endParaRPr lang="en-US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590800" y="1676400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Hardware – Block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895600"/>
            <a:ext cx="7500599" cy="166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590800" y="1676400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Hardware – Block Diagram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94" t="1234" r="9684" b="38123"/>
          <a:stretch/>
        </p:blipFill>
        <p:spPr>
          <a:xfrm>
            <a:off x="381000" y="2514600"/>
            <a:ext cx="8370011" cy="3581400"/>
          </a:xfrm>
        </p:spPr>
      </p:pic>
    </p:spTree>
    <p:extLst>
      <p:ext uri="{BB962C8B-B14F-4D97-AF65-F5344CB8AC3E}">
        <p14:creationId xmlns="" xmlns:p14="http://schemas.microsoft.com/office/powerpoint/2010/main" val="130660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0" y="1417638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Hardware – Schematic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0800" y="2220912"/>
            <a:ext cx="4040188" cy="395128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88029"/>
            <a:ext cx="8915400" cy="415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6546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Hardware – Simulation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90800"/>
            <a:ext cx="8586632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4463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Content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Software: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1600" dirty="0" smtClean="0">
                <a:hlinkClick r:id="rId2"/>
              </a:rPr>
              <a:t>Acquired Data to pc via Ni instrument</a:t>
            </a:r>
          </a:p>
          <a:p>
            <a:pPr marL="0" indent="0">
              <a:buNone/>
            </a:pPr>
            <a:endParaRPr lang="en-US" sz="1600" dirty="0" smtClean="0">
              <a:hlinkClick r:id="rId2"/>
            </a:endParaRPr>
          </a:p>
          <a:p>
            <a:r>
              <a:rPr lang="en-US" sz="1600" dirty="0" smtClean="0">
                <a:hlinkClick r:id="rId2"/>
              </a:rPr>
              <a:t>http</a:t>
            </a:r>
            <a:r>
              <a:rPr lang="en-US" sz="1600" dirty="0">
                <a:hlinkClick r:id="rId2"/>
              </a:rPr>
              <a:t>://</a:t>
            </a:r>
            <a:r>
              <a:rPr lang="en-US" sz="1600" dirty="0" smtClean="0">
                <a:hlinkClick r:id="rId2"/>
              </a:rPr>
              <a:t>forums.ni.com/t5/Multifunction-DAQ/DAQmxCfgSampClkTiming-question-about-sampsPerChanToAcquire/td-p/1574472</a:t>
            </a:r>
            <a:endParaRPr lang="en-US" sz="1600" dirty="0" smtClean="0"/>
          </a:p>
          <a:p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forums.ni.com</a:t>
            </a:r>
            <a:endParaRPr lang="en-US" sz="1600" dirty="0" smtClean="0"/>
          </a:p>
          <a:p>
            <a:endParaRPr lang="en-US" sz="1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Flow-chart</a:t>
            </a:r>
            <a:endParaRPr 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174874"/>
            <a:ext cx="4183109" cy="426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Placeholder 5"/>
          <p:cNvSpPr txBox="1">
            <a:spLocks/>
          </p:cNvSpPr>
          <p:nvPr/>
        </p:nvSpPr>
        <p:spPr>
          <a:xfrm>
            <a:off x="2514600" y="914400"/>
            <a:ext cx="4041775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Software – Flow Chart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785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Sleep Considerations</a:t>
            </a:r>
          </a:p>
          <a:p>
            <a:pPr lvl="1"/>
            <a:r>
              <a:rPr lang="en-US" sz="2000" dirty="0" smtClean="0"/>
              <a:t>Sampling Rates	Min 200 Hz	Max 500 Hz</a:t>
            </a:r>
          </a:p>
          <a:p>
            <a:pPr lvl="1"/>
            <a:r>
              <a:rPr lang="en-US" sz="2000" dirty="0" err="1" smtClean="0"/>
              <a:t>Bandpass</a:t>
            </a:r>
            <a:r>
              <a:rPr lang="en-US" sz="2000" dirty="0" smtClean="0"/>
              <a:t> Cutoffs	.5 Hz and 35 Hz</a:t>
            </a:r>
          </a:p>
          <a:p>
            <a:pPr lvl="1"/>
            <a:r>
              <a:rPr lang="en-US" sz="2000" dirty="0" smtClean="0"/>
              <a:t>Analyzing Epochs	</a:t>
            </a:r>
          </a:p>
          <a:p>
            <a:pPr lvl="2"/>
            <a:r>
              <a:rPr lang="en-US" sz="1600" dirty="0" smtClean="0"/>
              <a:t>Movement Artifacts</a:t>
            </a:r>
          </a:p>
          <a:p>
            <a:pPr lvl="2"/>
            <a:r>
              <a:rPr lang="en-US" sz="1600" dirty="0" smtClean="0"/>
              <a:t>How to score sleep</a:t>
            </a:r>
          </a:p>
          <a:p>
            <a:pPr lvl="1"/>
            <a:r>
              <a:rPr lang="en-US" sz="2000" dirty="0" smtClean="0"/>
              <a:t>REM</a:t>
            </a:r>
          </a:p>
          <a:p>
            <a:pPr lvl="2"/>
            <a:r>
              <a:rPr lang="en-US" sz="1600" dirty="0" err="1" smtClean="0"/>
              <a:t>Sawtooth</a:t>
            </a:r>
            <a:r>
              <a:rPr lang="en-US" sz="1600" dirty="0" smtClean="0"/>
              <a:t> and often Serrated </a:t>
            </a:r>
          </a:p>
          <a:p>
            <a:pPr lvl="2"/>
            <a:r>
              <a:rPr lang="en-US" sz="1600" dirty="0" smtClean="0"/>
              <a:t>2-6 Hz</a:t>
            </a:r>
          </a:p>
          <a:p>
            <a:pPr lvl="2"/>
            <a:r>
              <a:rPr lang="en-US" sz="1600" dirty="0" smtClean="0"/>
              <a:t>Low amplitude, mixed frequency signal</a:t>
            </a:r>
          </a:p>
          <a:p>
            <a:pPr lvl="2"/>
            <a:r>
              <a:rPr lang="en-US" sz="1600" dirty="0" smtClean="0"/>
              <a:t>Eye Movements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299</Words>
  <Application>Microsoft Office PowerPoint</Application>
  <PresentationFormat>On-screen Show (4:3)</PresentationFormat>
  <Paragraphs>103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REM Sleep Monitor</vt:lpstr>
      <vt:lpstr>Introduction</vt:lpstr>
      <vt:lpstr>Requirements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Project Status</vt:lpstr>
      <vt:lpstr>Budget</vt:lpstr>
      <vt:lpstr>Summary</vt:lpstr>
    </vt:vector>
  </TitlesOfParts>
  <Company>CEANDSU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REM Sleep Monitor</dc:title>
  <dc:creator>cole.teske.1</dc:creator>
  <cp:lastModifiedBy>Garrett.Nelson</cp:lastModifiedBy>
  <cp:revision>49</cp:revision>
  <dcterms:created xsi:type="dcterms:W3CDTF">2012-05-01T20:49:13Z</dcterms:created>
  <dcterms:modified xsi:type="dcterms:W3CDTF">2012-05-09T02:55:39Z</dcterms:modified>
</cp:coreProperties>
</file>